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842"/>
    <a:srgbClr val="FFFFFF"/>
    <a:srgbClr val="C92E30"/>
    <a:srgbClr val="8C1C23"/>
    <a:srgbClr val="7A160E"/>
    <a:srgbClr val="F15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D0404-7D65-4DA6-AC37-10C3D9957E23}" v="4" dt="2023-06-14T17:15:19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 Mai" userId="081494d22e5870ea" providerId="LiveId" clId="{53AD0404-7D65-4DA6-AC37-10C3D9957E23}"/>
    <pc:docChg chg="modSld">
      <pc:chgData name="Dat Mai" userId="081494d22e5870ea" providerId="LiveId" clId="{53AD0404-7D65-4DA6-AC37-10C3D9957E23}" dt="2023-06-14T17:15:19.413" v="17"/>
      <pc:docMkLst>
        <pc:docMk/>
      </pc:docMkLst>
      <pc:sldChg chg="modSp mod">
        <pc:chgData name="Dat Mai" userId="081494d22e5870ea" providerId="LiveId" clId="{53AD0404-7D65-4DA6-AC37-10C3D9957E23}" dt="2023-06-14T17:14:20.804" v="11" actId="20577"/>
        <pc:sldMkLst>
          <pc:docMk/>
          <pc:sldMk cId="194689782" sldId="261"/>
        </pc:sldMkLst>
        <pc:spChg chg="mod">
          <ac:chgData name="Dat Mai" userId="081494d22e5870ea" providerId="LiveId" clId="{53AD0404-7D65-4DA6-AC37-10C3D9957E23}" dt="2023-06-14T17:14:20.804" v="11" actId="20577"/>
          <ac:spMkLst>
            <pc:docMk/>
            <pc:sldMk cId="194689782" sldId="261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5:19.413" v="17"/>
        <pc:sldMkLst>
          <pc:docMk/>
          <pc:sldMk cId="2021261257" sldId="262"/>
        </pc:sldMkLst>
        <pc:spChg chg="mod">
          <ac:chgData name="Dat Mai" userId="081494d22e5870ea" providerId="LiveId" clId="{53AD0404-7D65-4DA6-AC37-10C3D9957E23}" dt="2023-06-14T17:15:19.413" v="17"/>
          <ac:spMkLst>
            <pc:docMk/>
            <pc:sldMk cId="2021261257" sldId="262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1:07.598" v="4"/>
        <pc:sldMkLst>
          <pc:docMk/>
          <pc:sldMk cId="2417950030" sldId="273"/>
        </pc:sldMkLst>
        <pc:spChg chg="mod">
          <ac:chgData name="Dat Mai" userId="081494d22e5870ea" providerId="LiveId" clId="{53AD0404-7D65-4DA6-AC37-10C3D9957E23}" dt="2023-06-14T17:11:07.598" v="4"/>
          <ac:spMkLst>
            <pc:docMk/>
            <pc:sldMk cId="2417950030" sldId="273"/>
            <ac:spMk id="9" creationId="{A0E19D94-8EDD-9E63-7849-AF917D5CD1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29A1-31AD-1046-87AB-3A7917770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0C9AC-5E2A-FB79-09B2-19A2ECD81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C0BE-3E11-4E5C-18BB-DB7C85F0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50A3-C38C-926C-9E7A-93691AC7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9B87-3658-A6C9-CBDB-BBF97E6E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7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C9E1-A4B5-FC74-67F0-EC88155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57DC9-155A-6831-3956-D3EE76265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5518-9DCD-09E2-924D-45F9713A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348F-1E14-F657-5B51-4973D9C6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CF65-C811-4474-10E1-746CCF3B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909D1-2FCB-B5E5-7EFF-4676EB8B1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0AA50-C7CC-6CFC-EB4D-5218E599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4DD01-2CB7-0147-0BA3-429C09C2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C7D0-C479-5EBD-EBBB-A1F79F33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4E603-24DD-6FD0-5A65-D6DAC3B2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5EAC-D337-1136-C9D4-A9C752DA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1520-3D7D-F207-C566-B481F775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1302B-8F25-DAFF-1AA9-684841F9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9124-218F-3522-D536-0021F0B0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A5C4-949D-8D97-4816-2586865F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6680-12BA-46D2-57C6-48FB97E1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648-E7E3-A62F-F2EC-01B9D9D6E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AAE35-79CE-AD66-1D81-7F315CF3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AAB3-95B4-38D1-FABC-5A92E4B2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BF45-CA16-E1A5-8CB5-BF2237A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9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AB9-AA66-4EEB-8639-AD3D0027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9DED-7236-D61A-E67F-12164448D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2A1DE-28B2-D8D7-1D31-CE69C3374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91EA8-EC40-CC5E-2827-40F39D98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D61E2-13AA-F045-6D26-21AB1331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A524F-BC1F-2492-923D-35911D77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BE88-2BCC-2AB4-E807-D568EC46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D903C-0638-74AB-A7D6-3DE2F1FDE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2F9D-0AD8-0551-FE87-7235EBA22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91369-D7A9-D45F-EF98-E152F8AFF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4F640-5CA6-56A8-84C3-E499EC85E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6C4E5-9E32-9FBD-E6CD-A56240DE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628C1-8F73-DD3D-AD6A-E2E4448A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38058-4AF9-4201-06F2-FD094D08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0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CE42-48B8-D764-9D88-3A27060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D7AC-D783-FD7A-06B5-BCFE3512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745A0-E890-2062-DBD8-33C2DA10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27475-0C66-CBC0-D3F2-EEBED900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4C70E-B114-B232-8F3B-41802AF8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65964-5D45-0991-A1F2-8507798F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BBA50-8AB9-14B0-047C-40007301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DED5-1BB7-888D-B672-8C5A7AB5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FB90-3227-AECD-2F96-B89E66E8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B0FF8-36B1-C39F-03D9-4EDB38188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C46BF-25AB-D144-5027-C7E76C9D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DD8F-B8E7-F712-8B03-A83B82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9BD91-888E-4D43-14C3-6926D3EB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6062-B991-5A3A-B069-583B9C12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97AE7-3F5D-BA20-B965-35F40FA82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E21C0-30D4-1405-BD61-186EA2E2B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0AF5E-E519-3C64-6C4A-4BBD407A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EA381-2417-32CE-2C64-6F2700F6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EDACF-4C98-D273-081C-231A0A37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B43CD-7869-1BCB-71E6-52FD18EC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268A9-8655-DAC5-1237-02456E4E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1154A-1071-8305-6406-D4D6DABE7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DD86E-1CD6-4784-88FF-FFB47491446C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2D05-D474-5BB3-509A-151C44105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E4DA3-1F9F-8E46-7979-E4122C770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1" y="1368486"/>
            <a:ext cx="8249195" cy="49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4443818" y="3230062"/>
            <a:ext cx="3304360" cy="20159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12500" dirty="0">
                <a:solidFill>
                  <a:srgbClr val="F1592A"/>
                </a:solidFill>
              </a:rPr>
              <a:t>2SC</a:t>
            </a:r>
            <a:endParaRPr lang="en-US" sz="125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782C6-CA7D-804A-CA06-B1ECF0FD243C}"/>
              </a:ext>
            </a:extLst>
          </p:cNvPr>
          <p:cNvSpPr txBox="1"/>
          <p:nvPr/>
        </p:nvSpPr>
        <p:spPr>
          <a:xfrm>
            <a:off x="4717868" y="5526113"/>
            <a:ext cx="27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Shopee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D9938-1FA3-FAB4-C507-9308670ED8D7}"/>
              </a:ext>
            </a:extLst>
          </p:cNvPr>
          <p:cNvSpPr txBox="1"/>
          <p:nvPr/>
        </p:nvSpPr>
        <p:spPr>
          <a:xfrm>
            <a:off x="58783" y="169469"/>
            <a:ext cx="3239046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Ý nghĩa logo Đại học Công nghệ Tp.HCM (HUTECH)">
            <a:extLst>
              <a:ext uri="{FF2B5EF4-FFF2-40B4-BE49-F238E27FC236}">
                <a16:creationId xmlns:a16="http://schemas.microsoft.com/office/drawing/2014/main" id="{1AC2D42A-E6CA-791B-2BD7-4F48DB5E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" y="169469"/>
            <a:ext cx="3082834" cy="9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C80D9-21C3-7D8F-4366-4554AAD1FEF7}"/>
              </a:ext>
            </a:extLst>
          </p:cNvPr>
          <p:cNvSpPr txBox="1"/>
          <p:nvPr/>
        </p:nvSpPr>
        <p:spPr>
          <a:xfrm>
            <a:off x="8340360" y="169469"/>
            <a:ext cx="3760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dirty="0">
                <a:solidFill>
                  <a:schemeClr val="bg1"/>
                </a:solidFill>
              </a:rPr>
              <a:t>GVHD: Nguyễn Thị Thu Hà</a:t>
            </a:r>
            <a:endParaRPr 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D9486-97C8-F733-4112-95316181621C}"/>
              </a:ext>
            </a:extLst>
          </p:cNvPr>
          <p:cNvSpPr txBox="1"/>
          <p:nvPr/>
        </p:nvSpPr>
        <p:spPr>
          <a:xfrm>
            <a:off x="2979008" y="1294211"/>
            <a:ext cx="623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VÀ MÔ HÌNH HÓA PHÁT TRIỂN HỆ THỐNG THÔNG TIN QUẢN LÝ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6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0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5.jpeg" descr="A picture containing text, diagram, plan, schematic  Description automatically generated">
            <a:extLst>
              <a:ext uri="{FF2B5EF4-FFF2-40B4-BE49-F238E27FC236}">
                <a16:creationId xmlns:a16="http://schemas.microsoft.com/office/drawing/2014/main" id="{883912C5-FD98-B070-15BF-40AE26287F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23390"/>
            <a:ext cx="12202510" cy="5134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5A135-F31D-9761-8C46-89667B67F8CF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6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8.jpeg" descr="A picture containing text, diagram, plan, technical drawing  Description automatically generated">
            <a:extLst>
              <a:ext uri="{FF2B5EF4-FFF2-40B4-BE49-F238E27FC236}">
                <a16:creationId xmlns:a16="http://schemas.microsoft.com/office/drawing/2014/main" id="{3D41FE3D-C03B-11C2-A072-640A1F8D87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69557"/>
            <a:ext cx="12192000" cy="5088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45368-838E-C3C2-F6A0-DAC1C67973B2}"/>
              </a:ext>
            </a:extLst>
          </p:cNvPr>
          <p:cNvSpPr txBox="1"/>
          <p:nvPr/>
        </p:nvSpPr>
        <p:spPr>
          <a:xfrm>
            <a:off x="91442" y="835766"/>
            <a:ext cx="1219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CON(ĐĂNG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9CD13-62DF-7116-795C-CE4112E101D4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0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ĐỐI TƯỢNG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1631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USE CASE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11.jpeg">
            <a:extLst>
              <a:ext uri="{FF2B5EF4-FFF2-40B4-BE49-F238E27FC236}">
                <a16:creationId xmlns:a16="http://schemas.microsoft.com/office/drawing/2014/main" id="{A93E3B4D-F506-A648-30ED-BB9593B8B5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653540"/>
            <a:ext cx="12192000" cy="5203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031C6-BE82-9D30-66A4-ECDCD2B1CCC0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HOẠT ĐỘNG(ĐĂNG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8" name="image12.jpeg">
            <a:extLst>
              <a:ext uri="{FF2B5EF4-FFF2-40B4-BE49-F238E27FC236}">
                <a16:creationId xmlns:a16="http://schemas.microsoft.com/office/drawing/2014/main" id="{ED637848-A204-F996-5EFF-1DFC6A4587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597" y="1628503"/>
            <a:ext cx="7202806" cy="5229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13.jpeg" descr="A picture containing text, diagram, screenshot, line  Description automatically generated">
            <a:extLst>
              <a:ext uri="{FF2B5EF4-FFF2-40B4-BE49-F238E27FC236}">
                <a16:creationId xmlns:a16="http://schemas.microsoft.com/office/drawing/2014/main" id="{6004994D-8E68-3AF5-A114-E0607CE584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348" y="2024744"/>
            <a:ext cx="782208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240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1.TRƯỜNG HỢP ĐĂNG KÝ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7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60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2.TRƯỜNG HỢP ĐĂNG KÝ KHÔNG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image14.jpeg" descr="A picture containing text, diagram, line, screenshot  Description automatically generated">
            <a:extLst>
              <a:ext uri="{FF2B5EF4-FFF2-40B4-BE49-F238E27FC236}">
                <a16:creationId xmlns:a16="http://schemas.microsoft.com/office/drawing/2014/main" id="{BF8E68DA-933F-9F46-7660-6FAFA5CE27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741" y="2008415"/>
            <a:ext cx="7818120" cy="45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LỚP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image15.jpeg" descr="A picture containing text, diagram, parallel, font  Description automatically generated">
            <a:extLst>
              <a:ext uri="{FF2B5EF4-FFF2-40B4-BE49-F238E27FC236}">
                <a16:creationId xmlns:a16="http://schemas.microsoft.com/office/drawing/2014/main" id="{915FE3A6-996F-2878-FCA1-0DE86D2A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5700" y="898072"/>
            <a:ext cx="7613600" cy="58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0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1F851-7995-8E5C-FC71-B36AC2F34CDE}"/>
              </a:ext>
            </a:extLst>
          </p:cNvPr>
          <p:cNvGrpSpPr/>
          <p:nvPr/>
        </p:nvGrpSpPr>
        <p:grpSpPr>
          <a:xfrm>
            <a:off x="1571600" y="1695349"/>
            <a:ext cx="8905603" cy="1381667"/>
            <a:chOff x="1392283" y="1080121"/>
            <a:chExt cx="8905603" cy="13816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EBE834-7CE1-F387-3859-9C75A3F74558}"/>
                </a:ext>
              </a:extLst>
            </p:cNvPr>
            <p:cNvGrpSpPr/>
            <p:nvPr/>
          </p:nvGrpSpPr>
          <p:grpSpPr>
            <a:xfrm>
              <a:off x="1392283" y="1080121"/>
              <a:ext cx="1358538" cy="1381667"/>
              <a:chOff x="1789611" y="986246"/>
              <a:chExt cx="1358538" cy="1381667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13EE72D3-5CF0-8252-50F9-55C65B76EE5A}"/>
                  </a:ext>
                </a:extLst>
              </p:cNvPr>
              <p:cNvSpPr/>
              <p:nvPr/>
            </p:nvSpPr>
            <p:spPr>
              <a:xfrm>
                <a:off x="1789611" y="986246"/>
                <a:ext cx="1358538" cy="1381667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B52C99E5-5E20-6317-CB1D-18A0BA4E9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11680" y="121987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F014A5-622E-BECC-8B8C-63B0A3864E0A}"/>
                </a:ext>
              </a:extLst>
            </p:cNvPr>
            <p:cNvSpPr txBox="1"/>
            <p:nvPr/>
          </p:nvSpPr>
          <p:spPr>
            <a:xfrm>
              <a:off x="3037114" y="1313754"/>
              <a:ext cx="72607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5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Đặt hàng thành công</a:t>
              </a:r>
              <a:endParaRPr lang="en-US" sz="5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CF758E-9612-0EF0-33ED-7D5E848945F7}"/>
              </a:ext>
            </a:extLst>
          </p:cNvPr>
          <p:cNvSpPr txBox="1"/>
          <p:nvPr/>
        </p:nvSpPr>
        <p:spPr>
          <a:xfrm>
            <a:off x="413656" y="375558"/>
            <a:ext cx="707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41C1F-662F-D490-58BB-3CF0020B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219" y="302455"/>
            <a:ext cx="1187136" cy="1013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0B96C3-813F-A107-576A-AE6CAEFABB58}"/>
              </a:ext>
            </a:extLst>
          </p:cNvPr>
          <p:cNvSpPr txBox="1"/>
          <p:nvPr/>
        </p:nvSpPr>
        <p:spPr>
          <a:xfrm>
            <a:off x="999309" y="3338448"/>
            <a:ext cx="10544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chemeClr val="bg1"/>
                </a:solidFill>
                <a:latin typeface="Century Gothic" panose="020B0502020202020204" pitchFamily="34" charset="0"/>
              </a:rPr>
              <a:t>Vui lòng chọn Đơn mua để xem thêm thông tin.</a:t>
            </a:r>
            <a:endParaRPr lang="en-US" sz="3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6BBDAB-3901-4146-1818-3721D1E58872}"/>
              </a:ext>
            </a:extLst>
          </p:cNvPr>
          <p:cNvGrpSpPr/>
          <p:nvPr/>
        </p:nvGrpSpPr>
        <p:grpSpPr>
          <a:xfrm>
            <a:off x="540226" y="5531599"/>
            <a:ext cx="4134196" cy="1041862"/>
            <a:chOff x="767441" y="4614643"/>
            <a:chExt cx="4134196" cy="1041862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94A6220D-E842-B112-8764-E819A7064614}"/>
                </a:ext>
              </a:extLst>
            </p:cNvPr>
            <p:cNvSpPr/>
            <p:nvPr/>
          </p:nvSpPr>
          <p:spPr>
            <a:xfrm>
              <a:off x="767441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99A646-8253-35AC-BDD1-86DFCA25604A}"/>
                </a:ext>
              </a:extLst>
            </p:cNvPr>
            <p:cNvSpPr txBox="1"/>
            <p:nvPr/>
          </p:nvSpPr>
          <p:spPr>
            <a:xfrm>
              <a:off x="1625534" y="4810298"/>
              <a:ext cx="21983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Trang chủ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10D3C-A99D-DAE2-7DB6-77476A53FBB2}"/>
              </a:ext>
            </a:extLst>
          </p:cNvPr>
          <p:cNvGrpSpPr/>
          <p:nvPr/>
        </p:nvGrpSpPr>
        <p:grpSpPr>
          <a:xfrm>
            <a:off x="7363591" y="5531599"/>
            <a:ext cx="4134196" cy="1041862"/>
            <a:chOff x="6661164" y="4614643"/>
            <a:chExt cx="4134196" cy="1041862"/>
          </a:xfrm>
        </p:grpSpPr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34E11B4-F1DE-9A5A-351A-32783599254F}"/>
                </a:ext>
              </a:extLst>
            </p:cNvPr>
            <p:cNvSpPr/>
            <p:nvPr/>
          </p:nvSpPr>
          <p:spPr>
            <a:xfrm>
              <a:off x="6661164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BBF20E-8D89-19D3-11F7-41941CB0A09D}"/>
                </a:ext>
              </a:extLst>
            </p:cNvPr>
            <p:cNvSpPr txBox="1"/>
            <p:nvPr/>
          </p:nvSpPr>
          <p:spPr>
            <a:xfrm>
              <a:off x="7629101" y="4810298"/>
              <a:ext cx="2198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Đơn mua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09042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0"/>
            <a:ext cx="3336306" cy="20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988966" y="734607"/>
            <a:ext cx="142330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5000" dirty="0">
                <a:solidFill>
                  <a:srgbClr val="F1592A"/>
                </a:solidFill>
              </a:rPr>
              <a:t>2SC</a:t>
            </a:r>
            <a:endParaRPr lang="en-US" sz="50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8C04D-0DEE-F2C4-87D4-6C664B613441}"/>
              </a:ext>
            </a:extLst>
          </p:cNvPr>
          <p:cNvSpPr txBox="1"/>
          <p:nvPr/>
        </p:nvSpPr>
        <p:spPr>
          <a:xfrm>
            <a:off x="2766060" y="734607"/>
            <a:ext cx="7536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HỆ THỐNG QUẢN LÝ QUAN HỆ ĐỐI TÁC BÁN LẺ NỘI ĐỊA CỦA SHOPEE </a:t>
            </a:r>
            <a:endParaRPr lang="en-US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 descr="Businessman counting three">
            <a:extLst>
              <a:ext uri="{FF2B5EF4-FFF2-40B4-BE49-F238E27FC236}">
                <a16:creationId xmlns:a16="http://schemas.microsoft.com/office/drawing/2014/main" id="{9885B53C-97B0-2DE6-BA1D-E712AAA22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2" y="2841880"/>
            <a:ext cx="1437198" cy="3801208"/>
          </a:xfrm>
          <a:prstGeom prst="rect">
            <a:avLst/>
          </a:prstGeom>
        </p:spPr>
      </p:pic>
      <p:pic>
        <p:nvPicPr>
          <p:cNvPr id="17" name="Picture 16" descr="Athletic woman thumbs up smiling">
            <a:extLst>
              <a:ext uri="{FF2B5EF4-FFF2-40B4-BE49-F238E27FC236}">
                <a16:creationId xmlns:a16="http://schemas.microsoft.com/office/drawing/2014/main" id="{882E5AA7-E21F-8FDC-7AB6-C584B32F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21" y="2751140"/>
            <a:ext cx="1437198" cy="3891948"/>
          </a:xfrm>
          <a:prstGeom prst="rect">
            <a:avLst/>
          </a:prstGeom>
        </p:spPr>
      </p:pic>
      <p:pic>
        <p:nvPicPr>
          <p:cNvPr id="19" name="Picture 18" descr="Young chinse boy raising a finger">
            <a:extLst>
              <a:ext uri="{FF2B5EF4-FFF2-40B4-BE49-F238E27FC236}">
                <a16:creationId xmlns:a16="http://schemas.microsoft.com/office/drawing/2014/main" id="{33C8DC52-0AC3-9D67-9FB8-5E4D505C0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02" y="2721888"/>
            <a:ext cx="1193112" cy="3812730"/>
          </a:xfrm>
          <a:prstGeom prst="rect">
            <a:avLst/>
          </a:prstGeom>
        </p:spPr>
      </p:pic>
      <p:pic>
        <p:nvPicPr>
          <p:cNvPr id="21" name="Picture 20" descr="Young businessman raised fist">
            <a:extLst>
              <a:ext uri="{FF2B5EF4-FFF2-40B4-BE49-F238E27FC236}">
                <a16:creationId xmlns:a16="http://schemas.microsoft.com/office/drawing/2014/main" id="{1810E9F3-A872-86B0-DD86-43D6D2493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76" y="2751140"/>
            <a:ext cx="1533875" cy="37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725930" y="2967335"/>
            <a:ext cx="874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12006563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EFC08-34FF-E170-35C8-4E2D638A448D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3" y="835766"/>
            <a:ext cx="42715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GIỚI</a:t>
            </a:r>
            <a:r>
              <a:rPr lang="vi-VN" sz="5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5000" b="1" dirty="0">
                <a:solidFill>
                  <a:schemeClr val="bg1"/>
                </a:solidFill>
              </a:rPr>
              <a:t>THIỆU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C6EA9-4139-3D16-56D3-8395B91F183C}"/>
              </a:ext>
            </a:extLst>
          </p:cNvPr>
          <p:cNvSpPr txBox="1"/>
          <p:nvPr/>
        </p:nvSpPr>
        <p:spPr>
          <a:xfrm>
            <a:off x="-111034" y="1837976"/>
            <a:ext cx="11606350" cy="442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430" marR="716280" indent="246380" algn="just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Shopee là một trong những trang thương mại điện tử lớn nhất tại Đông Nam Á,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 cho người dung một nền tảng để mua bán hàng hóa trực tuyến. Shopee là một phần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 trọng trong việc xây dựng một cộng đồng các nhà cung cấp, nhà bán hàng và khách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họ.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6280" indent="24638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Hệ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phần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duy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phát triển mối quan hệ với các đối tác kinh doanh của Shopee, cho phép các nhà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đăng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cửa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trực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tuyến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Nó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cung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cụ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chức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phẩm,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đơn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8185" indent="287655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Mục tiêu của hệ thống này là tạo ra một môi trường kinh doanh thuận lợi, tăng cường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 tác và hỗ trợ giữa Shopee và các đối tác của mình, đồng thời cung cấp các công cụ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thông tin quan trọng giúp đối tác quản lý và phát triển hoạt động kinh doanh trên nền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thành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algn="just"/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                - Mục đích là hỗ trỡ đối tác phát triển, nâng cao trải nghiệm khách hàng và tạo ra lợi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1FCE-E905-CC77-685E-DA38CB0C83A0}"/>
              </a:ext>
            </a:extLst>
          </p:cNvPr>
          <p:cNvSpPr txBox="1"/>
          <p:nvPr/>
        </p:nvSpPr>
        <p:spPr>
          <a:xfrm>
            <a:off x="2227220" y="88185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386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SƠ </a:t>
            </a:r>
            <a:r>
              <a:rPr lang="en-US" sz="5000" b="1" dirty="0">
                <a:solidFill>
                  <a:schemeClr val="bg1"/>
                </a:solidFill>
              </a:rPr>
              <a:t>PHÂN RÃ CHỨC NĂNG</a:t>
            </a:r>
            <a:endParaRPr lang="en-US" sz="5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FD900-E1B7-D5D3-3895-6B6072E269FA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84AEE-2D16-8A4D-AEBB-3C358D7F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37976"/>
            <a:ext cx="12192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>
                <a:solidFill>
                  <a:schemeClr val="bg1"/>
                </a:solidFill>
              </a:rPr>
              <a:t>YÊU CẦU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666206" y="2455817"/>
            <a:ext cx="10554788" cy="331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719455" lvl="0" indent="-34290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cung cấp giao diện hỗ trợ trong việc đăng ký hợp tác cho đối tác muốn hợp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tạo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 phẩm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 nền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859790" lvl="0" indent="-342900" algn="just">
              <a:lnSpc>
                <a:spcPct val="107000"/>
              </a:lnSpc>
              <a:spcBef>
                <a:spcPts val="92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cho phép tạo và quản lý các hóa đơn thanh toán giữa Shopee và đối tác, đảm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quá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toán.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789940" lvl="0" indent="-3429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sẽ hỗ trợ và tương tác với đối tác, giải quyết những vấn đề thường gặp và cho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 tác gửi yêu cầu hỗ trợ đến bộ ngũ hỗ trợ khi gặp các vấn đề phát sinh trong quá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hợp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   Đánh giá hiệu suất của các đối tác trên nền tảng Shopee và cung cấp cho họ phản hồi về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cải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thiện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19468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8530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YÊU CẦU PHI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-842556" y="2020714"/>
            <a:ext cx="12858207" cy="483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0" marR="718185" lvl="3" indent="-228600" algn="just">
              <a:lnSpc>
                <a:spcPct val="107000"/>
              </a:lnSpc>
              <a:spcBef>
                <a:spcPts val="13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 bảo khả năng sử lý dữu liệu lớn và xử lý các yêu cầu từ đối tác một cách nhanh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chóng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quả.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 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xuống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thiểu.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sẵn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cao,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tức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liên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tục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chết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kể. Đảm bảo rằng đối tác có thể truy cập vào hệ thống và thực hiện các hoạt động quan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mọi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lúc.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8185" lvl="3" indent="-228600" algn="just">
              <a:lnSpc>
                <a:spcPct val="107000"/>
              </a:lnSpc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biện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pháp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mạnh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Bao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gồm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 lý quyền truy cập, mã hóa dữ liệu, kiểm tra và xác thực người dung, và phòng ngừa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mối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dọa bảo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269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uy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cập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nhập,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tránh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cố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đoạn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mát mát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liệu.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khả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phục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 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bình thường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sau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 cố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kỹ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904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 khả năng mở rộng và linh hoạt để đáp ứng sự phát triển của Shopee và số lượng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ngày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tăng,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đồng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thích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đổi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mở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rộng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lai.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5870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Giao diện hệ thống được thiết kế một cách trực quan, dễ sử dụng và dễ nhìn. Đối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thể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tiện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gặp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khăn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thực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nhiệm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vụ.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lvl="3" indent="-228600" algn="just"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Hỗ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trợ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nhiều ngôn ngữ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đa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vực.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R="719455" lvl="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tabLst>
                <a:tab pos="997585" algn="l"/>
              </a:tabLs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77858-1200-C704-6F5B-C3633C4E0D27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02126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CẤU TRÚC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95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NGỮ CẢNH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67619-12CD-F873-9522-088CBD81BAE1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3C43-BABC-27FB-6474-6D7BF4B0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90" y="1630955"/>
            <a:ext cx="8494619" cy="5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901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Tiến Đạt</dc:creator>
  <cp:lastModifiedBy>Admin</cp:lastModifiedBy>
  <cp:revision>10</cp:revision>
  <dcterms:created xsi:type="dcterms:W3CDTF">2023-06-14T13:07:13Z</dcterms:created>
  <dcterms:modified xsi:type="dcterms:W3CDTF">2025-04-14T16:06:06Z</dcterms:modified>
</cp:coreProperties>
</file>